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5" r:id="rId11"/>
    <p:sldId id="264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1852" autoAdjust="0"/>
  </p:normalViewPr>
  <p:slideViewPr>
    <p:cSldViewPr snapToGrid="0">
      <p:cViewPr varScale="1">
        <p:scale>
          <a:sx n="70" d="100"/>
          <a:sy n="70" d="100"/>
        </p:scale>
        <p:origin x="116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8B0A80-13FA-472B-8D8B-AE29A549330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55ED50-7657-40F4-8D4C-C1F121A6F0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893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비트세이버와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같은 VR 게임의 가격이 높아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일반 사용자들에게 접근성이 제한되는 문제가 발생하고 있습니다.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이러한 문제를 해결하기 위해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인공지능을 응용한 </a:t>
            </a:r>
            <a:r>
              <a:rPr kumimoji="0" lang="ko-KR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노디바이스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원격 조종 게임을 통해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VR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게임들의 접근성에 대한 해결방안을 </a:t>
            </a:r>
            <a:r>
              <a:rPr kumimoji="0" lang="ko-KR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제시하는것이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이번 저희 프로젝트의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목표입니다.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55ED50-7657-40F4-8D4C-C1F121A6F0D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7431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제작한 게임을 설명하기 전에 </a:t>
            </a:r>
            <a:r>
              <a:rPr lang="ko-KR" altLang="en-US" dirty="0" err="1"/>
              <a:t>먼져</a:t>
            </a:r>
            <a:r>
              <a:rPr lang="ko-KR" altLang="en-US" dirty="0"/>
              <a:t> 이용한 모델에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저희는 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구글이 만들어 배포한 </a:t>
            </a:r>
            <a:r>
              <a:rPr lang="ko-KR" altLang="en-US" b="0" i="0" dirty="0" err="1">
                <a:solidFill>
                  <a:srgbClr val="242424"/>
                </a:solidFill>
                <a:effectLst/>
                <a:latin typeface="source-serif-pro"/>
              </a:rPr>
              <a:t>머신러닝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 프레임워크인 </a:t>
            </a:r>
            <a:r>
              <a:rPr lang="en-US" altLang="ko-KR" b="0" i="0" dirty="0" err="1">
                <a:solidFill>
                  <a:srgbClr val="242424"/>
                </a:solidFill>
                <a:effectLst/>
                <a:latin typeface="source-serif-pro"/>
              </a:rPr>
              <a:t>Mediapipe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를 이용했습니다</a:t>
            </a:r>
            <a:r>
              <a:rPr lang="en-US" altLang="ko-KR" b="0" i="0" dirty="0">
                <a:solidFill>
                  <a:srgbClr val="242424"/>
                </a:solidFill>
                <a:effectLst/>
                <a:latin typeface="source-serif-pro"/>
              </a:rPr>
              <a:t>.</a:t>
            </a:r>
          </a:p>
          <a:p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이는</a:t>
            </a:r>
            <a:r>
              <a:rPr lang="en-US" altLang="ko-KR" b="0" i="0" dirty="0">
                <a:solidFill>
                  <a:srgbClr val="242424"/>
                </a:solidFill>
                <a:effectLst/>
                <a:latin typeface="source-serif-pro"/>
              </a:rPr>
              <a:t>, 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많은 사람이 쉽고 빠르게 </a:t>
            </a:r>
            <a:r>
              <a:rPr lang="en-US" altLang="ko-KR" b="0" i="0" dirty="0">
                <a:solidFill>
                  <a:srgbClr val="242424"/>
                </a:solidFill>
                <a:effectLst/>
                <a:latin typeface="source-serif-pro"/>
              </a:rPr>
              <a:t>On-device AI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를 구현할 수 있도록 설계되어</a:t>
            </a:r>
            <a:r>
              <a:rPr lang="en-US" altLang="ko-KR" b="0" i="0" dirty="0">
                <a:solidFill>
                  <a:srgbClr val="242424"/>
                </a:solidFill>
                <a:effectLst/>
                <a:latin typeface="source-serif-pro"/>
              </a:rPr>
              <a:t> 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간편한 설치와 코드 몇 줄만으로 손쉽게 </a:t>
            </a:r>
            <a:r>
              <a:rPr lang="en-US" altLang="ko-KR" b="0" i="0" dirty="0">
                <a:solidFill>
                  <a:srgbClr val="242424"/>
                </a:solidFill>
                <a:effectLst/>
                <a:latin typeface="source-serif-pro"/>
              </a:rPr>
              <a:t>AI 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모델을 적용할 수 있습니다</a:t>
            </a:r>
            <a:r>
              <a:rPr lang="en-US" altLang="ko-KR" b="0" i="0" dirty="0">
                <a:solidFill>
                  <a:srgbClr val="242424"/>
                </a:solidFill>
                <a:effectLst/>
                <a:latin typeface="source-serif-pro"/>
              </a:rPr>
              <a:t>. </a:t>
            </a:r>
          </a:p>
          <a:p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또한</a:t>
            </a:r>
            <a:r>
              <a:rPr lang="en-US" altLang="ko-KR" b="0" i="0" dirty="0">
                <a:solidFill>
                  <a:srgbClr val="242424"/>
                </a:solidFill>
                <a:effectLst/>
                <a:latin typeface="source-serif-pro"/>
              </a:rPr>
              <a:t>,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 </a:t>
            </a:r>
            <a:r>
              <a:rPr lang="en-US" altLang="ko-KR" b="0" i="0" dirty="0" err="1">
                <a:solidFill>
                  <a:srgbClr val="242424"/>
                </a:solidFill>
                <a:effectLst/>
                <a:latin typeface="source-serif-pro"/>
              </a:rPr>
              <a:t>MediaPipe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는 </a:t>
            </a:r>
            <a:r>
              <a:rPr lang="en-US" altLang="ko-KR" b="0" i="0" dirty="0">
                <a:solidFill>
                  <a:srgbClr val="242424"/>
                </a:solidFill>
                <a:effectLst/>
                <a:latin typeface="source-serif-pro"/>
              </a:rPr>
              <a:t>Web App, Mobile(Android, iOS), Desktop, Edge Device, IoT Device 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등 다양한 환경에서 </a:t>
            </a:r>
            <a:r>
              <a:rPr lang="ko-KR" altLang="en-US" b="0" i="0" dirty="0" err="1">
                <a:solidFill>
                  <a:srgbClr val="242424"/>
                </a:solidFill>
                <a:effectLst/>
                <a:latin typeface="source-serif-pro"/>
              </a:rPr>
              <a:t>통일화된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 규격으로 적용할 수 있어 확장성과 적용성이 뛰어납니다</a:t>
            </a:r>
            <a:r>
              <a:rPr lang="en-US" altLang="ko-KR" b="0" i="0" dirty="0">
                <a:solidFill>
                  <a:srgbClr val="242424"/>
                </a:solidFill>
                <a:effectLst/>
                <a:latin typeface="source-serif-pro"/>
              </a:rPr>
              <a:t>. </a:t>
            </a:r>
          </a:p>
          <a:p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이에 저희는 활용하기 쉬우며 성능 또한 뛰어난 객체 추적 </a:t>
            </a:r>
            <a:r>
              <a:rPr lang="ko-KR" altLang="en-US" b="0" i="0" dirty="0" err="1">
                <a:solidFill>
                  <a:srgbClr val="242424"/>
                </a:solidFill>
                <a:effectLst/>
                <a:latin typeface="source-serif-pro"/>
              </a:rPr>
              <a:t>모델중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 하나인 </a:t>
            </a:r>
            <a:r>
              <a:rPr lang="en-US" altLang="ko-KR" b="0" i="0" dirty="0" err="1">
                <a:solidFill>
                  <a:srgbClr val="242424"/>
                </a:solidFill>
                <a:effectLst/>
                <a:latin typeface="source-serif-pro"/>
              </a:rPr>
              <a:t>Mediapipe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를 이용해 </a:t>
            </a:r>
            <a:r>
              <a:rPr lang="en-US" altLang="ko-KR" b="0" i="0" dirty="0">
                <a:solidFill>
                  <a:srgbClr val="242424"/>
                </a:solidFill>
                <a:effectLst/>
                <a:latin typeface="source-serif-pro"/>
              </a:rPr>
              <a:t>AR </a:t>
            </a:r>
            <a:r>
              <a:rPr lang="ko-KR" altLang="en-US" b="0" i="0" dirty="0">
                <a:solidFill>
                  <a:srgbClr val="242424"/>
                </a:solidFill>
                <a:effectLst/>
                <a:latin typeface="source-serif-pro"/>
              </a:rPr>
              <a:t>게임을 제작했습니다</a:t>
            </a:r>
            <a:r>
              <a:rPr lang="en-US" altLang="ko-KR" b="0" i="0" dirty="0">
                <a:solidFill>
                  <a:srgbClr val="242424"/>
                </a:solidFill>
                <a:effectLst/>
                <a:latin typeface="source-serif-pro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55ED50-7657-40F4-8D4C-C1F121A6F0D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13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</a:t>
            </a:r>
            <a:r>
              <a:rPr lang="en-US" altLang="ko-KR" dirty="0" err="1"/>
              <a:t>Mediapipe</a:t>
            </a:r>
            <a:r>
              <a:rPr lang="ko-KR" altLang="en-US" dirty="0"/>
              <a:t>에서 가장 기초적인 손 추적 모델만을 이용했기에 이에 대한 작동 원리를 간단하게 소개하겠습니다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Mediapipe</a:t>
            </a:r>
            <a:r>
              <a:rPr lang="ko-KR" altLang="en-US" dirty="0"/>
              <a:t>의 손 추적 모델은 손 위치의 </a:t>
            </a:r>
            <a:r>
              <a:rPr lang="ko-KR" altLang="en-US" dirty="0" err="1"/>
              <a:t>바운딩</a:t>
            </a:r>
            <a:r>
              <a:rPr lang="ko-KR" altLang="en-US" dirty="0"/>
              <a:t> 박스를 반환해주는 </a:t>
            </a:r>
            <a:r>
              <a:rPr lang="en-US" altLang="ko-KR" dirty="0"/>
              <a:t>Palm Detection Model</a:t>
            </a:r>
            <a:r>
              <a:rPr lang="ko-KR" altLang="en-US" dirty="0"/>
              <a:t>을 활용해 손 위치의 영역 좌표를 추출 후</a:t>
            </a:r>
            <a:endParaRPr lang="en-US" altLang="ko-KR" dirty="0"/>
          </a:p>
          <a:p>
            <a:r>
              <a:rPr lang="en-US" altLang="ko-KR" dirty="0"/>
              <a:t>Hand Landmark Model</a:t>
            </a:r>
            <a:r>
              <a:rPr lang="ko-KR" altLang="en-US" dirty="0"/>
              <a:t>을 이용해 추출된 이미지 영역에서 랜드마크들의 </a:t>
            </a:r>
            <a:r>
              <a:rPr lang="en-US" altLang="ko-KR" dirty="0"/>
              <a:t>x, y</a:t>
            </a:r>
            <a:r>
              <a:rPr lang="ko-KR" altLang="en-US" dirty="0"/>
              <a:t>좌표들을 반환해줍니다</a:t>
            </a:r>
            <a:r>
              <a:rPr lang="en-US" altLang="ko-KR" dirty="0"/>
              <a:t>. </a:t>
            </a:r>
            <a:r>
              <a:rPr lang="ko-KR" altLang="en-US" dirty="0"/>
              <a:t>조금 더 간략하게 소개하자면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객체 탐지 및 추적을 통해 손에 대한 위치 정보를 얻고 랜드마크들에 대한 객체 탐지를 손 위에 다시 작동시켜 랜드마크들에 대한 좌표 정보를 얻습니다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이러한 좌표를 반환해주는 미디어 파이프로 저희는 손의 랜드마크들의 좌표를 얻고 이를 이용해 게임 속에 적용 시킬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55ED50-7657-40F4-8D4C-C1F121A6F0D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8601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55ED50-7657-40F4-8D4C-C1F121A6F0D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616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55ED50-7657-40F4-8D4C-C1F121A6F0D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5895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245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122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620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666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327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9077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503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639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3196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733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734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FF78DDA-7470-4831-902C-2662EE8EA35E}" type="datetimeFigureOut">
              <a:rPr lang="ko-KR" altLang="en-US" smtClean="0"/>
              <a:t>2024-09-03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656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7CC72F-7EB9-4EDD-B355-EEA562110E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7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Mediapipe</a:t>
            </a:r>
            <a:r>
              <a:rPr lang="ko-KR" altLang="en-US" sz="7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와 </a:t>
            </a:r>
            <a:r>
              <a:rPr lang="en-US" altLang="ko-KR" sz="7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pygame</a:t>
            </a:r>
            <a:r>
              <a:rPr lang="ko-KR" altLang="en-US" sz="7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을</a:t>
            </a:r>
            <a:br>
              <a:rPr lang="en-US" altLang="ko-KR" sz="7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ko-KR" altLang="en-US" sz="7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이용한 </a:t>
            </a:r>
            <a:r>
              <a:rPr lang="en-US" altLang="ko-KR" sz="7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 </a:t>
            </a:r>
            <a:r>
              <a:rPr lang="ko-KR" altLang="en-US" sz="7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게임 제작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902A41-9C58-4FF6-8A58-3B2C647531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/>
              <a:t>24102355 </a:t>
            </a:r>
            <a:r>
              <a:rPr lang="ko-KR" altLang="en-US" dirty="0" err="1"/>
              <a:t>김시온</a:t>
            </a:r>
            <a:endParaRPr lang="en-US" altLang="ko-KR" dirty="0"/>
          </a:p>
          <a:p>
            <a:r>
              <a:rPr lang="en-US" altLang="ko-KR" dirty="0"/>
              <a:t>24102356 </a:t>
            </a:r>
            <a:r>
              <a:rPr lang="ko-KR" altLang="en-US" dirty="0"/>
              <a:t>김연우</a:t>
            </a:r>
            <a:endParaRPr lang="en-US" altLang="ko-KR" dirty="0"/>
          </a:p>
          <a:p>
            <a:r>
              <a:rPr lang="en-US" altLang="ko-KR" dirty="0"/>
              <a:t>23 </a:t>
            </a:r>
            <a:r>
              <a:rPr lang="ko-KR" altLang="en-US" dirty="0"/>
              <a:t>김은주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7915916-9EA8-4D8E-A187-A5BEA3778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571" y="160352"/>
            <a:ext cx="3923937" cy="219805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D91D27-9E1C-4F97-BE25-90074A5A7B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790" y="190559"/>
            <a:ext cx="3082410" cy="21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896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58F47A-A0D9-4D5F-8560-E94A51EAC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42F8D1-A9DD-45BC-9BF5-B78FA9A38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9C1FC1-241F-422F-BB38-7FF7AA2B0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279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07149-73B5-40D8-8636-B5C4C1691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B613BD-4E15-450E-8F01-27B827DEB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5A18203-2EF4-475A-B7F2-8159FD10B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345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2502A8-FFFC-4CB2-A52C-C08249A8D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948534-9A3E-43EC-90CD-746A66D87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14B3845-458C-40FB-BDF8-2911F6911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89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E111DB-A14D-43D2-A8FE-4309BA59A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CC3DBB-8489-4A2C-8E40-D895BA780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B870649-EF52-4A12-9140-2B88FA838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160"/>
            <a:ext cx="12184612" cy="6862160"/>
          </a:xfrm>
          <a:prstGeom prst="rect">
            <a:avLst/>
          </a:prstGeom>
        </p:spPr>
      </p:pic>
      <p:pic>
        <p:nvPicPr>
          <p:cNvPr id="6" name="제목 없는 동영상 - Clipchamp로 제작.mp4">
            <a:hlinkClick r:id="" action="ppaction://media"/>
            <a:extLst>
              <a:ext uri="{FF2B5EF4-FFF2-40B4-BE49-F238E27FC236}">
                <a16:creationId xmlns:a16="http://schemas.microsoft.com/office/drawing/2014/main" id="{EE0A73AC-DA0C-4445-8DFE-28B541D32B93}"/>
              </a:ext>
            </a:extLst>
          </p:cNvPr>
          <p:cNvPicPr>
            <a:picLocks noGrp="1" noRot="1"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557092" y="1592464"/>
            <a:ext cx="8402904" cy="476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09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6D80B08-2644-4414-86AD-5C7A0C8D1708}"/>
              </a:ext>
            </a:extLst>
          </p:cNvPr>
          <p:cNvSpPr/>
          <p:nvPr/>
        </p:nvSpPr>
        <p:spPr>
          <a:xfrm>
            <a:off x="0" y="0"/>
            <a:ext cx="2805344" cy="634364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26000">
                <a:schemeClr val="accent1">
                  <a:tint val="44500"/>
                  <a:satMod val="160000"/>
                </a:schemeClr>
              </a:gs>
              <a:gs pos="79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37917F-85BE-47AE-B6A2-22396F7C9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ko-KR" sz="4000" dirty="0"/>
              <a:t>1. </a:t>
            </a:r>
            <a:r>
              <a:rPr lang="ko-KR" altLang="en-US" sz="4000" dirty="0"/>
              <a:t>목표</a:t>
            </a:r>
            <a:r>
              <a:rPr lang="en-US" altLang="ko-KR" sz="4000" dirty="0"/>
              <a:t>(</a:t>
            </a:r>
            <a:r>
              <a:rPr lang="ko-KR" altLang="en-US" sz="4000" dirty="0"/>
              <a:t>동기</a:t>
            </a:r>
            <a:r>
              <a:rPr lang="en-US" altLang="ko-KR" sz="4000" dirty="0"/>
              <a:t>)</a:t>
            </a:r>
          </a:p>
          <a:p>
            <a:r>
              <a:rPr lang="en-US" altLang="ko-KR" sz="4000" dirty="0"/>
              <a:t>2. </a:t>
            </a:r>
            <a:r>
              <a:rPr lang="ko-KR" altLang="en-US" sz="4000" dirty="0"/>
              <a:t>이용 모델</a:t>
            </a:r>
            <a:endParaRPr lang="en-US" altLang="ko-KR" sz="4000" dirty="0"/>
          </a:p>
          <a:p>
            <a:r>
              <a:rPr lang="en-US" altLang="ko-KR" sz="4000" dirty="0"/>
              <a:t>3. </a:t>
            </a:r>
            <a:r>
              <a:rPr lang="ko-KR" altLang="en-US" sz="4000" dirty="0"/>
              <a:t>제작 과정</a:t>
            </a:r>
            <a:endParaRPr lang="en-US" altLang="ko-KR" sz="4000" dirty="0"/>
          </a:p>
          <a:p>
            <a:r>
              <a:rPr lang="en-US" altLang="ko-KR" sz="4000" dirty="0"/>
              <a:t>4. </a:t>
            </a:r>
            <a:r>
              <a:rPr lang="ko-KR" altLang="en-US" sz="4000" dirty="0"/>
              <a:t>게임 시연영상 및 설명</a:t>
            </a:r>
            <a:endParaRPr lang="en-US" altLang="ko-KR" sz="4000" dirty="0"/>
          </a:p>
          <a:p>
            <a:r>
              <a:rPr lang="en-US" altLang="ko-KR" sz="4000" dirty="0"/>
              <a:t>5. </a:t>
            </a:r>
            <a:r>
              <a:rPr lang="ko-KR" altLang="en-US" sz="4000" dirty="0"/>
              <a:t>확장 방향</a:t>
            </a:r>
            <a:endParaRPr lang="en-US" altLang="ko-KR" sz="40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88B98F1-B90E-477F-9928-F6750E88D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7C683C3-6FF6-4671-9C36-BA0B632E95CE}"/>
              </a:ext>
            </a:extLst>
          </p:cNvPr>
          <p:cNvCxnSpPr>
            <a:cxnSpLocks/>
            <a:endCxn id="2" idx="2"/>
          </p:cNvCxnSpPr>
          <p:nvPr/>
        </p:nvCxnSpPr>
        <p:spPr>
          <a:xfrm>
            <a:off x="1097280" y="1737360"/>
            <a:ext cx="5029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D131164F-F457-44DB-A702-2D17DDBE69FB}"/>
              </a:ext>
            </a:extLst>
          </p:cNvPr>
          <p:cNvSpPr/>
          <p:nvPr/>
        </p:nvSpPr>
        <p:spPr>
          <a:xfrm>
            <a:off x="1097280" y="1845735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652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14C28-9A07-4230-8E0F-A78C2C3A4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목표</a:t>
            </a:r>
            <a:r>
              <a:rPr lang="en-US" altLang="ko-KR" dirty="0"/>
              <a:t>(</a:t>
            </a:r>
            <a:r>
              <a:rPr lang="ko-KR" altLang="en-US" dirty="0"/>
              <a:t>동기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B71898-3102-4F0D-88B4-8A83E474C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문제점 </a:t>
            </a:r>
            <a:r>
              <a:rPr kumimoji="0" lang="en-US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VR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게임의 진입 비용이 높아 일반 사용자들의 접근성이 떨어짐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해결 방안 </a:t>
            </a:r>
            <a:r>
              <a:rPr kumimoji="0" lang="en-US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ko-KR" altLang="en-US" dirty="0">
                <a:solidFill>
                  <a:schemeClr val="tx1"/>
                </a:solidFill>
                <a:latin typeface="Arial" panose="020B0604020202020204" pitchFamily="34" charset="0"/>
              </a:rPr>
              <a:t>인공지능을 응용해 비용 부담 없이 </a:t>
            </a:r>
            <a:r>
              <a:rPr lang="en-US" altLang="ko-KR" dirty="0">
                <a:solidFill>
                  <a:schemeClr val="tx1"/>
                </a:solidFill>
                <a:latin typeface="Arial" panose="020B0604020202020204" pitchFamily="34" charset="0"/>
              </a:rPr>
              <a:t>VR </a:t>
            </a:r>
            <a:r>
              <a:rPr lang="ko-KR" altLang="en-US" dirty="0">
                <a:solidFill>
                  <a:schemeClr val="tx1"/>
                </a:solidFill>
                <a:latin typeface="Arial" panose="020B0604020202020204" pitchFamily="34" charset="0"/>
              </a:rPr>
              <a:t>기기를 대체할 수 있는 방안 탐색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ko-KR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dirty="0">
                <a:solidFill>
                  <a:schemeClr val="tx1"/>
                </a:solidFill>
                <a:latin typeface="Arial" panose="020B0604020202020204" pitchFamily="34" charset="0"/>
              </a:rPr>
              <a:t>목표 </a:t>
            </a:r>
            <a:r>
              <a:rPr lang="en-US" altLang="ko-KR" dirty="0">
                <a:solidFill>
                  <a:schemeClr val="tx1"/>
                </a:solidFill>
                <a:latin typeface="Arial" panose="020B0604020202020204" pitchFamily="34" charset="0"/>
              </a:rPr>
              <a:t>: VR </a:t>
            </a:r>
            <a:r>
              <a:rPr lang="ko-KR" altLang="en-US" dirty="0">
                <a:solidFill>
                  <a:schemeClr val="tx1"/>
                </a:solidFill>
                <a:latin typeface="Arial" panose="020B0604020202020204" pitchFamily="34" charset="0"/>
              </a:rPr>
              <a:t>기기 대신 객체 추적 모델을 통한 원격 조종 게임 제작</a:t>
            </a:r>
            <a:endParaRPr lang="en-US" altLang="ko-KR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148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0DE35C-CFE4-4EA4-8E45-20F05BC0B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이용 모델</a:t>
            </a:r>
            <a:r>
              <a:rPr lang="en-US" altLang="ko-KR" dirty="0"/>
              <a:t>(</a:t>
            </a:r>
            <a:r>
              <a:rPr lang="en-US" altLang="ko-KR" dirty="0" err="1"/>
              <a:t>Mediapipe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C277F34-ED21-462C-8D58-5D318A17FA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913" y="98552"/>
            <a:ext cx="2588112" cy="145075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F5EACD6-6D9A-476E-B79E-C1954AD367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8910" y="1925411"/>
            <a:ext cx="7868313" cy="423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3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3A49227-BC74-48BD-BF4F-5F9448B82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55" y="943335"/>
            <a:ext cx="4694245" cy="535015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5AF39A1-F1CE-45FE-B53D-D1407511F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622" y="61725"/>
            <a:ext cx="10058400" cy="1450757"/>
          </a:xfrm>
        </p:spPr>
        <p:txBody>
          <a:bodyPr/>
          <a:lstStyle/>
          <a:p>
            <a:r>
              <a:rPr lang="en-US" altLang="ko-KR" dirty="0" err="1"/>
              <a:t>Mediapipe</a:t>
            </a:r>
            <a:r>
              <a:rPr lang="ko-KR" altLang="en-US" dirty="0"/>
              <a:t> 손 추적모델 작동 원리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978C43-0573-409B-ABDA-388A52158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622" y="1891305"/>
            <a:ext cx="10058400" cy="4023360"/>
          </a:xfrm>
        </p:spPr>
        <p:txBody>
          <a:bodyPr>
            <a:normAutofit/>
          </a:bodyPr>
          <a:lstStyle/>
          <a:p>
            <a:r>
              <a:rPr lang="en-US" altLang="ko-KR" b="0" i="0" dirty="0" err="1">
                <a:solidFill>
                  <a:srgbClr val="666666"/>
                </a:solidFill>
                <a:effectLst/>
                <a:latin typeface="Nanum Gothic"/>
              </a:rPr>
              <a:t>Mediapipe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anum Gothic"/>
              </a:rPr>
              <a:t>의 손 추적 모델</a:t>
            </a:r>
            <a:endParaRPr lang="en-US" altLang="ko-KR" b="0" i="0" dirty="0">
              <a:solidFill>
                <a:srgbClr val="666666"/>
              </a:solidFill>
              <a:effectLst/>
              <a:latin typeface="Nanum Gothic"/>
            </a:endParaRPr>
          </a:p>
          <a:p>
            <a:r>
              <a:rPr lang="en-US" altLang="ko-KR" b="0" i="0" dirty="0">
                <a:solidFill>
                  <a:srgbClr val="666666"/>
                </a:solidFill>
                <a:effectLst/>
                <a:latin typeface="Nanum Gothic"/>
              </a:rPr>
              <a:t>1.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anum Gothic"/>
              </a:rPr>
              <a:t>손의 </a:t>
            </a:r>
            <a:r>
              <a:rPr lang="ko-KR" altLang="en-US" b="0" i="0" dirty="0" err="1">
                <a:solidFill>
                  <a:srgbClr val="666666"/>
                </a:solidFill>
                <a:effectLst/>
                <a:latin typeface="Nanum Gothic"/>
              </a:rPr>
              <a:t>바운딩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anum Gothic"/>
              </a:rPr>
              <a:t> 박스를 반환하는  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anum Gothic"/>
              </a:rPr>
              <a:t>Palm Detection Model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anum Gothic"/>
              </a:rPr>
              <a:t>활용해 영역 추출</a:t>
            </a:r>
            <a:endParaRPr lang="en-US" altLang="ko-KR" b="0" i="0" dirty="0">
              <a:solidFill>
                <a:srgbClr val="666666"/>
              </a:solidFill>
              <a:effectLst/>
              <a:latin typeface="Nanum Gothic"/>
            </a:endParaRPr>
          </a:p>
          <a:p>
            <a:r>
              <a:rPr lang="en-US" altLang="ko-KR" b="0" i="0" dirty="0">
                <a:solidFill>
                  <a:srgbClr val="666666"/>
                </a:solidFill>
                <a:effectLst/>
                <a:latin typeface="Nanum Gothic"/>
              </a:rPr>
              <a:t>2. Hand Landmark Model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anum Gothic"/>
              </a:rPr>
              <a:t>을 이용해</a:t>
            </a:r>
            <a:r>
              <a:rPr lang="en-US" altLang="ko-KR" dirty="0">
                <a:solidFill>
                  <a:srgbClr val="666666"/>
                </a:solidFill>
                <a:latin typeface="Nanum Gothic"/>
              </a:rPr>
              <a:t> </a:t>
            </a:r>
            <a:r>
              <a:rPr lang="ko-KR" altLang="en-US" dirty="0">
                <a:solidFill>
                  <a:srgbClr val="666666"/>
                </a:solidFill>
                <a:latin typeface="Nanum Gothic"/>
              </a:rPr>
              <a:t>추출된 이미지 영역에서</a:t>
            </a:r>
            <a:endParaRPr lang="en-US" altLang="ko-KR" dirty="0">
              <a:solidFill>
                <a:srgbClr val="666666"/>
              </a:solidFill>
              <a:latin typeface="Nanum Gothic"/>
            </a:endParaRPr>
          </a:p>
          <a:p>
            <a:r>
              <a:rPr lang="ko-KR" altLang="en-US" b="0" i="0" dirty="0">
                <a:solidFill>
                  <a:srgbClr val="666666"/>
                </a:solidFill>
                <a:effectLst/>
                <a:latin typeface="Nanum Gothic"/>
              </a:rPr>
              <a:t>랜드마크들의 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anum Gothic"/>
              </a:rPr>
              <a:t>x, y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anum Gothic"/>
              </a:rPr>
              <a:t>좌표들을 반환</a:t>
            </a:r>
            <a:endParaRPr lang="en-US" altLang="ko-KR" dirty="0">
              <a:solidFill>
                <a:srgbClr val="666666"/>
              </a:solidFill>
              <a:latin typeface="Nanum Gothic"/>
            </a:endParaRPr>
          </a:p>
          <a:p>
            <a:endParaRPr lang="en-US" altLang="ko-KR" dirty="0">
              <a:solidFill>
                <a:srgbClr val="666666"/>
              </a:solidFill>
              <a:latin typeface="Nanum Gothic"/>
            </a:endParaRPr>
          </a:p>
          <a:p>
            <a:r>
              <a:rPr lang="en-US" altLang="ko-KR" dirty="0">
                <a:solidFill>
                  <a:srgbClr val="666666"/>
                </a:solidFill>
                <a:latin typeface="Nanum Gothic"/>
              </a:rPr>
              <a:t>1. </a:t>
            </a:r>
            <a:r>
              <a:rPr lang="ko-KR" altLang="en-US" dirty="0">
                <a:solidFill>
                  <a:srgbClr val="666666"/>
                </a:solidFill>
                <a:latin typeface="Nanum Gothic"/>
              </a:rPr>
              <a:t>객체 탐지 후 객체 추적</a:t>
            </a:r>
            <a:endParaRPr lang="en-US" altLang="ko-KR" dirty="0">
              <a:solidFill>
                <a:srgbClr val="666666"/>
              </a:solidFill>
              <a:latin typeface="Nanum Gothic"/>
            </a:endParaRPr>
          </a:p>
          <a:p>
            <a:r>
              <a:rPr lang="en-US" altLang="ko-KR" dirty="0">
                <a:solidFill>
                  <a:srgbClr val="666666"/>
                </a:solidFill>
                <a:latin typeface="Nanum Gothic"/>
              </a:rPr>
              <a:t>2. </a:t>
            </a:r>
            <a:r>
              <a:rPr lang="ko-KR" altLang="en-US" dirty="0">
                <a:solidFill>
                  <a:srgbClr val="666666"/>
                </a:solidFill>
                <a:latin typeface="Nanum Gothic"/>
              </a:rPr>
              <a:t>객체 탐지를 통한 새로운 객체 추가</a:t>
            </a:r>
            <a:endParaRPr lang="en-US" altLang="ko-KR" dirty="0">
              <a:solidFill>
                <a:srgbClr val="666666"/>
              </a:solidFill>
              <a:latin typeface="Nanum Gothic"/>
            </a:endParaRPr>
          </a:p>
          <a:p>
            <a:r>
              <a:rPr lang="en-US" altLang="ko-KR" dirty="0">
                <a:solidFill>
                  <a:srgbClr val="666666"/>
                </a:solidFill>
                <a:latin typeface="Nanum Gothic"/>
              </a:rPr>
              <a:t>3. </a:t>
            </a:r>
            <a:r>
              <a:rPr lang="ko-KR" altLang="en-US" dirty="0">
                <a:solidFill>
                  <a:srgbClr val="666666"/>
                </a:solidFill>
                <a:latin typeface="Nanum Gothic"/>
              </a:rPr>
              <a:t>이 두가지를 연결시켜 이미지에서 랜드마크 좌표 추출</a:t>
            </a:r>
            <a:endParaRPr lang="en-US" altLang="ko-KR" dirty="0">
              <a:solidFill>
                <a:srgbClr val="666666"/>
              </a:solidFill>
              <a:latin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2994194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397AF-1BB8-44F7-88BC-6E7C79467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과정 </a:t>
            </a:r>
            <a:r>
              <a:rPr lang="en-US" altLang="ko-KR" dirty="0"/>
              <a:t>– AR </a:t>
            </a:r>
            <a:r>
              <a:rPr lang="ko-KR" altLang="en-US" dirty="0" err="1"/>
              <a:t>테트리스</a:t>
            </a:r>
            <a:r>
              <a:rPr lang="ko-KR" altLang="en-US" dirty="0"/>
              <a:t>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2D5543-98AF-412E-8B8A-894032B8B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546" y="2011208"/>
            <a:ext cx="7598757" cy="3997706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sz="2500" dirty="0" err="1"/>
              <a:t>테트리스</a:t>
            </a:r>
            <a:r>
              <a:rPr lang="ko-KR" altLang="en-US" sz="2500" dirty="0"/>
              <a:t> 게임 제작 관련</a:t>
            </a:r>
            <a:endParaRPr lang="en-US" altLang="ko-KR" sz="2500" dirty="0"/>
          </a:p>
          <a:p>
            <a:pPr marL="457200" indent="-457200">
              <a:buAutoNum type="arabicPeriod"/>
            </a:pPr>
            <a:r>
              <a:rPr lang="en-US" altLang="ko-KR" sz="2500" dirty="0" err="1"/>
              <a:t>Mediapipe</a:t>
            </a:r>
            <a:r>
              <a:rPr lang="ko-KR" altLang="en-US" sz="2500" dirty="0"/>
              <a:t>를 이용해 </a:t>
            </a:r>
            <a:r>
              <a:rPr lang="en-US" altLang="ko-KR" sz="2500" dirty="0"/>
              <a:t>tick</a:t>
            </a:r>
            <a:r>
              <a:rPr lang="ko-KR" altLang="en-US" sz="2500" dirty="0"/>
              <a:t>마다 찍히는 이미지에서</a:t>
            </a:r>
            <a:br>
              <a:rPr lang="en-US" altLang="ko-KR" sz="2500" dirty="0"/>
            </a:br>
            <a:r>
              <a:rPr lang="ko-KR" altLang="en-US" sz="2500" dirty="0"/>
              <a:t>랜드마크 추출</a:t>
            </a:r>
            <a:endParaRPr lang="en-US" altLang="ko-KR" sz="2500" dirty="0"/>
          </a:p>
          <a:p>
            <a:pPr marL="457200" indent="-457200">
              <a:buAutoNum type="arabicPeriod"/>
            </a:pPr>
            <a:r>
              <a:rPr lang="ko-KR" altLang="en-US" sz="2500" dirty="0"/>
              <a:t>랜드마크 좌표를 통한 주먹</a:t>
            </a:r>
            <a:r>
              <a:rPr lang="en-US" altLang="ko-KR" sz="2500" dirty="0"/>
              <a:t>(</a:t>
            </a:r>
            <a:r>
              <a:rPr lang="ko-KR" altLang="en-US" sz="2500" dirty="0"/>
              <a:t>잡은</a:t>
            </a:r>
            <a:r>
              <a:rPr lang="en-US" altLang="ko-KR" sz="2500" dirty="0"/>
              <a:t>)</a:t>
            </a:r>
            <a:r>
              <a:rPr lang="ko-KR" altLang="en-US" sz="2500" dirty="0"/>
              <a:t>상태</a:t>
            </a:r>
            <a:r>
              <a:rPr lang="en-US" altLang="ko-KR" sz="2500" dirty="0"/>
              <a:t>, </a:t>
            </a:r>
            <a:r>
              <a:rPr lang="ko-KR" altLang="en-US" sz="2500" dirty="0"/>
              <a:t>주먹이 회전한 상태</a:t>
            </a:r>
            <a:r>
              <a:rPr lang="en-US" altLang="ko-KR" sz="2500" dirty="0"/>
              <a:t>, </a:t>
            </a:r>
            <a:r>
              <a:rPr lang="ko-KR" altLang="en-US" sz="2500" dirty="0"/>
              <a:t>블록 위치 이동</a:t>
            </a:r>
            <a:r>
              <a:rPr lang="en-US" altLang="ko-KR" sz="2500" dirty="0"/>
              <a:t>, </a:t>
            </a:r>
            <a:r>
              <a:rPr lang="ko-KR" altLang="en-US" sz="2500" dirty="0"/>
              <a:t>등 코드 개발</a:t>
            </a:r>
            <a:endParaRPr lang="en-US" altLang="ko-KR" sz="2500" dirty="0"/>
          </a:p>
          <a:p>
            <a:pPr marL="457200" indent="-457200">
              <a:buAutoNum type="arabicPeriod"/>
            </a:pPr>
            <a:endParaRPr lang="en-US" altLang="ko-KR" sz="2500" dirty="0"/>
          </a:p>
          <a:p>
            <a:pPr marL="457200" indent="-457200">
              <a:buAutoNum type="arabicPeriod"/>
            </a:pPr>
            <a:endParaRPr lang="en-US" altLang="ko-KR" sz="2500" dirty="0"/>
          </a:p>
          <a:p>
            <a:pPr marL="457200" indent="-457200">
              <a:buAutoNum type="arabicPeriod"/>
            </a:pPr>
            <a:endParaRPr lang="en-US" altLang="ko-KR" sz="2500" dirty="0"/>
          </a:p>
          <a:p>
            <a:pPr marL="457200" indent="-457200">
              <a:buAutoNum type="arabicPeriod"/>
            </a:pPr>
            <a:endParaRPr lang="ko-KR" altLang="en-US" sz="25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BDB7401-1C0C-4F89-BF36-9DC46F9364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127054"/>
            <a:ext cx="2836453" cy="606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14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CF430-1BCE-47C9-8C56-EF8D581C5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과정 </a:t>
            </a:r>
            <a:r>
              <a:rPr lang="en-US" altLang="ko-KR" dirty="0"/>
              <a:t>– AR </a:t>
            </a:r>
            <a:r>
              <a:rPr lang="ko-KR" altLang="en-US" dirty="0" err="1"/>
              <a:t>테트리스</a:t>
            </a:r>
            <a:r>
              <a:rPr lang="ko-KR" altLang="en-US" dirty="0"/>
              <a:t>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394DDC-249F-4297-A999-031A07478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Calibri" panose="020F0502020204030204" pitchFamily="34" charset="0"/>
              <a:buAutoNum type="arabicPeriod"/>
            </a:pPr>
            <a:r>
              <a:rPr lang="en-US" altLang="ko-KR" dirty="0"/>
              <a:t>AR</a:t>
            </a:r>
            <a:r>
              <a:rPr lang="ko-KR" altLang="en-US" dirty="0"/>
              <a:t>을</a:t>
            </a:r>
            <a:r>
              <a:rPr lang="ko-KR" altLang="en-US" sz="2000" dirty="0"/>
              <a:t> 위해 배경 카메라와 랜드마크들 표시</a:t>
            </a:r>
            <a:endParaRPr lang="en-US" altLang="ko-KR" sz="2000" dirty="0"/>
          </a:p>
          <a:p>
            <a:pPr marL="457200" indent="-457200">
              <a:buFont typeface="Calibri" panose="020F0502020204030204" pitchFamily="34" charset="0"/>
              <a:buAutoNum type="arabicPeriod"/>
            </a:pPr>
            <a:r>
              <a:rPr lang="ko-KR" altLang="en-US" dirty="0"/>
              <a:t>더 편한 </a:t>
            </a:r>
            <a:r>
              <a:rPr lang="en-US" altLang="ko-KR" dirty="0"/>
              <a:t>UI</a:t>
            </a:r>
            <a:r>
              <a:rPr lang="ko-KR" altLang="en-US" dirty="0"/>
              <a:t>를 위해 랜드마크들을 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정지</a:t>
            </a:r>
            <a:r>
              <a:rPr lang="en-US" altLang="ko-KR" dirty="0"/>
              <a:t>-</a:t>
            </a:r>
            <a:r>
              <a:rPr lang="ko-KR" altLang="en-US" dirty="0"/>
              <a:t>빨강</a:t>
            </a:r>
            <a:r>
              <a:rPr lang="en-US" altLang="ko-KR" dirty="0"/>
              <a:t>, </a:t>
            </a:r>
            <a:r>
              <a:rPr lang="ko-KR" altLang="en-US" dirty="0"/>
              <a:t>회전</a:t>
            </a:r>
            <a:r>
              <a:rPr lang="en-US" altLang="ko-KR" dirty="0"/>
              <a:t>-</a:t>
            </a:r>
            <a:r>
              <a:rPr lang="ko-KR" altLang="en-US" dirty="0"/>
              <a:t>파랑</a:t>
            </a:r>
            <a:r>
              <a:rPr lang="en-US" altLang="ko-KR" dirty="0"/>
              <a:t>, </a:t>
            </a:r>
            <a:r>
              <a:rPr lang="ko-KR" altLang="en-US" dirty="0"/>
              <a:t>실행</a:t>
            </a:r>
            <a:r>
              <a:rPr lang="en-US" altLang="ko-KR" dirty="0"/>
              <a:t>-</a:t>
            </a:r>
            <a:r>
              <a:rPr lang="ko-KR" altLang="en-US" dirty="0"/>
              <a:t>초록으로 표현</a:t>
            </a:r>
            <a:endParaRPr lang="en-US" altLang="ko-KR" sz="2000" dirty="0"/>
          </a:p>
          <a:p>
            <a:pPr marL="457200" indent="-457200">
              <a:buAutoNum type="arabicPeriod"/>
            </a:pPr>
            <a:endParaRPr lang="en-US" altLang="ko-KR" sz="2000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E9D8693-557A-4EA4-B8B4-BDFF36A5D9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84" t="28329" r="35525" b="36782"/>
          <a:stretch/>
        </p:blipFill>
        <p:spPr>
          <a:xfrm>
            <a:off x="1586676" y="3339358"/>
            <a:ext cx="1935918" cy="28956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473D1F0-A4D7-4591-9795-79E3153D3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9407" y="1919684"/>
            <a:ext cx="2425313" cy="414508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FCA5074-437C-4651-AA1F-B573E5AEA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192" y="3477471"/>
            <a:ext cx="23145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064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1B4106-B5A3-46DB-884E-A0D003CA8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과정 </a:t>
            </a:r>
            <a:r>
              <a:rPr lang="en-US" altLang="ko-KR" dirty="0"/>
              <a:t>– AR </a:t>
            </a:r>
            <a:r>
              <a:rPr lang="ko-KR" altLang="en-US" dirty="0" err="1"/>
              <a:t>테트리스</a:t>
            </a:r>
            <a:r>
              <a:rPr lang="ko-KR" altLang="en-US" dirty="0"/>
              <a:t> 주요내용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3956E2-1B71-4DCC-B417-C851F056B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ko-KR" altLang="en-US" sz="2000" dirty="0"/>
              <a:t>주먹을 잡을 시 </a:t>
            </a:r>
            <a:r>
              <a:rPr lang="en-US" altLang="ko-KR" dirty="0" err="1"/>
              <a:t>go</a:t>
            </a:r>
            <a:r>
              <a:rPr lang="en-US" altLang="ko-KR" sz="2000" dirty="0" err="1"/>
              <a:t>_down</a:t>
            </a:r>
            <a:r>
              <a:rPr lang="ko-KR" altLang="en-US" sz="2000" dirty="0"/>
              <a:t>함수 정지</a:t>
            </a:r>
            <a:br>
              <a:rPr lang="en-US" altLang="ko-KR" sz="2000" dirty="0"/>
            </a:br>
            <a:br>
              <a:rPr lang="en-US" altLang="ko-KR" sz="2000" dirty="0"/>
            </a:br>
            <a:br>
              <a:rPr lang="en-US" altLang="ko-KR" sz="2000" dirty="0"/>
            </a:br>
            <a:br>
              <a:rPr lang="en-US" altLang="ko-KR" sz="2000" dirty="0"/>
            </a:br>
            <a:br>
              <a:rPr lang="en-US" altLang="ko-KR" sz="2000" dirty="0"/>
            </a:br>
            <a:endParaRPr lang="en-US" altLang="ko-KR" sz="2000" dirty="0"/>
          </a:p>
          <a:p>
            <a:pPr marL="457200" indent="-457200">
              <a:buAutoNum type="arabicPeriod"/>
            </a:pPr>
            <a:r>
              <a:rPr lang="ko-KR" altLang="en-US" sz="2000" dirty="0"/>
              <a:t>정지한 동안 손목을 돌릴 시 </a:t>
            </a:r>
            <a:r>
              <a:rPr lang="en-US" altLang="ko-KR" sz="2000" dirty="0"/>
              <a:t>rotate</a:t>
            </a:r>
            <a:r>
              <a:rPr lang="ko-KR" altLang="en-US" sz="2000" dirty="0"/>
              <a:t>함수로 회전</a:t>
            </a:r>
            <a:br>
              <a:rPr lang="en-US" altLang="ko-KR" sz="2000" dirty="0"/>
            </a:br>
            <a:br>
              <a:rPr lang="en-US" altLang="ko-KR" sz="2000" dirty="0"/>
            </a:br>
            <a:br>
              <a:rPr lang="en-US" altLang="ko-KR" sz="2000" dirty="0"/>
            </a:br>
            <a:br>
              <a:rPr lang="en-US" altLang="ko-KR" sz="2000" dirty="0"/>
            </a:br>
            <a:endParaRPr lang="en-US" altLang="ko-KR" sz="2000" dirty="0"/>
          </a:p>
          <a:p>
            <a:pPr marL="457200" indent="-457200">
              <a:buAutoNum type="arabicPeriod"/>
            </a:pPr>
            <a:r>
              <a:rPr lang="ko-KR" altLang="en-US" sz="2000" dirty="0"/>
              <a:t>정지 동안 손 따라 좌 우 이동</a:t>
            </a:r>
            <a:endParaRPr lang="en-US" altLang="ko-KR" sz="2000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4F31DAC-7BC8-4D99-8EB5-E911412018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327"/>
          <a:stretch/>
        </p:blipFill>
        <p:spPr>
          <a:xfrm>
            <a:off x="7143410" y="2242392"/>
            <a:ext cx="3407228" cy="218176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8547DA0-AE04-4EB5-98D2-89EFC457BC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992" y="4554303"/>
            <a:ext cx="5176837" cy="190563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EA73431-9574-4CA0-9A05-DB4F7235C2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8172" y="1732198"/>
            <a:ext cx="39243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09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80DBC3-12FE-4E65-8D20-E74064B95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710" y="428117"/>
            <a:ext cx="873034" cy="5602568"/>
          </a:xfrm>
        </p:spPr>
        <p:txBody>
          <a:bodyPr vert="eaVert"/>
          <a:lstStyle/>
          <a:p>
            <a:r>
              <a:rPr lang="ko-KR" altLang="en-US" dirty="0" err="1"/>
              <a:t>테트리스</a:t>
            </a:r>
            <a:r>
              <a:rPr lang="ko-KR" altLang="en-US" dirty="0"/>
              <a:t> 시연영상</a:t>
            </a:r>
          </a:p>
        </p:txBody>
      </p:sp>
      <p:pic>
        <p:nvPicPr>
          <p:cNvPr id="5" name="tetris">
            <a:hlinkClick r:id="" action="ppaction://media"/>
            <a:extLst>
              <a:ext uri="{FF2B5EF4-FFF2-40B4-BE49-F238E27FC236}">
                <a16:creationId xmlns:a16="http://schemas.microsoft.com/office/drawing/2014/main" id="{028AA830-C169-427E-94D3-6EEF10B0A75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84940" y="130628"/>
            <a:ext cx="6868659" cy="6351530"/>
          </a:xfrm>
        </p:spPr>
      </p:pic>
    </p:spTree>
    <p:extLst>
      <p:ext uri="{BB962C8B-B14F-4D97-AF65-F5344CB8AC3E}">
        <p14:creationId xmlns:p14="http://schemas.microsoft.com/office/powerpoint/2010/main" val="246955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198</TotalTime>
  <Words>501</Words>
  <Application>Microsoft Office PowerPoint</Application>
  <PresentationFormat>와이드스크린</PresentationFormat>
  <Paragraphs>58</Paragraphs>
  <Slides>13</Slides>
  <Notes>5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Nanum Gothic</vt:lpstr>
      <vt:lpstr>source-serif-pro</vt:lpstr>
      <vt:lpstr>맑은 고딕</vt:lpstr>
      <vt:lpstr>Arial</vt:lpstr>
      <vt:lpstr>Calibri</vt:lpstr>
      <vt:lpstr>Calibri Light</vt:lpstr>
      <vt:lpstr>추억</vt:lpstr>
      <vt:lpstr>Mediapipe와 pygame을 이용한 AR 게임 제작</vt:lpstr>
      <vt:lpstr>목차</vt:lpstr>
      <vt:lpstr>목표(동기)</vt:lpstr>
      <vt:lpstr>이용 모델(Mediapipe)</vt:lpstr>
      <vt:lpstr>Mediapipe 손 추적모델 작동 원리</vt:lpstr>
      <vt:lpstr>제작 과정 – AR 테트리스 개요</vt:lpstr>
      <vt:lpstr>제작 과정 – AR 테트리스 UI</vt:lpstr>
      <vt:lpstr>제작 과정 – AR 테트리스 주요내용</vt:lpstr>
      <vt:lpstr>테트리스 시연영상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Mediapipe와 pygame을 이용한 AR 게임 제작</dc:title>
  <dc:creator>user</dc:creator>
  <cp:lastModifiedBy>user</cp:lastModifiedBy>
  <cp:revision>5</cp:revision>
  <dcterms:created xsi:type="dcterms:W3CDTF">2024-09-03T04:00:19Z</dcterms:created>
  <dcterms:modified xsi:type="dcterms:W3CDTF">2024-09-03T11:03:26Z</dcterms:modified>
</cp:coreProperties>
</file>

<file path=docProps/thumbnail.jpeg>
</file>